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626" r:id="rId2"/>
    <p:sldId id="625" r:id="rId3"/>
    <p:sldId id="732" r:id="rId4"/>
    <p:sldId id="730" r:id="rId5"/>
    <p:sldId id="728" r:id="rId6"/>
    <p:sldId id="731" r:id="rId7"/>
    <p:sldId id="729" r:id="rId8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B5D890-22AF-4B4E-A202-AE39ACD8D3EC}" v="27" dt="2022-10-04T07:53:52.8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1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a R.K. Deketele (MINFIN)" userId="5a77822e-1560-4e7b-8291-5cb8a5f7b133" providerId="ADAL" clId="{8BB5D890-22AF-4B4E-A202-AE39ACD8D3EC}"/>
    <pc:docChg chg="modSld">
      <pc:chgData name="Mia R.K. Deketele (MINFIN)" userId="5a77822e-1560-4e7b-8291-5cb8a5f7b133" providerId="ADAL" clId="{8BB5D890-22AF-4B4E-A202-AE39ACD8D3EC}" dt="2022-10-04T07:53:52.890" v="26"/>
      <pc:docMkLst>
        <pc:docMk/>
      </pc:docMkLst>
      <pc:sldChg chg="modAnim">
        <pc:chgData name="Mia R.K. Deketele (MINFIN)" userId="5a77822e-1560-4e7b-8291-5cb8a5f7b133" providerId="ADAL" clId="{8BB5D890-22AF-4B4E-A202-AE39ACD8D3EC}" dt="2022-10-04T07:53:23.199" v="22"/>
        <pc:sldMkLst>
          <pc:docMk/>
          <pc:sldMk cId="2090939300" sldId="625"/>
        </pc:sldMkLst>
      </pc:sldChg>
      <pc:sldChg chg="modAnim">
        <pc:chgData name="Mia R.K. Deketele (MINFIN)" userId="5a77822e-1560-4e7b-8291-5cb8a5f7b133" providerId="ADAL" clId="{8BB5D890-22AF-4B4E-A202-AE39ACD8D3EC}" dt="2022-10-04T07:53:46.254" v="25"/>
        <pc:sldMkLst>
          <pc:docMk/>
          <pc:sldMk cId="2068914635" sldId="728"/>
        </pc:sldMkLst>
      </pc:sldChg>
      <pc:sldChg chg="modAnim">
        <pc:chgData name="Mia R.K. Deketele (MINFIN)" userId="5a77822e-1560-4e7b-8291-5cb8a5f7b133" providerId="ADAL" clId="{8BB5D890-22AF-4B4E-A202-AE39ACD8D3EC}" dt="2022-10-04T07:53:39.498" v="24"/>
        <pc:sldMkLst>
          <pc:docMk/>
          <pc:sldMk cId="237622095" sldId="730"/>
        </pc:sldMkLst>
      </pc:sldChg>
      <pc:sldChg chg="modAnim">
        <pc:chgData name="Mia R.K. Deketele (MINFIN)" userId="5a77822e-1560-4e7b-8291-5cb8a5f7b133" providerId="ADAL" clId="{8BB5D890-22AF-4B4E-A202-AE39ACD8D3EC}" dt="2022-10-04T07:53:52.890" v="26"/>
        <pc:sldMkLst>
          <pc:docMk/>
          <pc:sldMk cId="446875793" sldId="731"/>
        </pc:sldMkLst>
      </pc:sldChg>
      <pc:sldChg chg="modAnim">
        <pc:chgData name="Mia R.K. Deketele (MINFIN)" userId="5a77822e-1560-4e7b-8291-5cb8a5f7b133" providerId="ADAL" clId="{8BB5D890-22AF-4B4E-A202-AE39ACD8D3EC}" dt="2022-10-04T07:53:32.325" v="23"/>
        <pc:sldMkLst>
          <pc:docMk/>
          <pc:sldMk cId="2139355975" sldId="73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CC645-72DD-4F84-B93A-3B5FD7243DE9}" type="datetimeFigureOut">
              <a:rPr lang="nl-BE" smtClean="0"/>
              <a:t>4/10/2022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ED3F8-927D-4B55-A747-26829BF1B01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88781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06DF7D-7857-49D2-B078-0BF2C0A0D11F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6874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AB7211-9C83-496D-8F97-90B1E8EA0881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894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AB7211-9C83-496D-8F97-90B1E8EA0881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778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AB7211-9C83-496D-8F97-90B1E8EA0881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3457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AB7211-9C83-496D-8F97-90B1E8EA0881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9189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AB7211-9C83-496D-8F97-90B1E8EA0881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5925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AB7211-9C83-496D-8F97-90B1E8EA0881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3107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271F-13B7-49FA-A81A-EB05548097DF}" type="slidenum">
              <a:rPr lang="nl-BE" smtClean="0"/>
              <a:t>‹nr.›</a:t>
            </a:fld>
            <a:endParaRPr lang="nl-B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0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271F-13B7-49FA-A81A-EB05548097D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019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271F-13B7-49FA-A81A-EB05548097DF}" type="slidenum">
              <a:rPr lang="nl-BE" smtClean="0"/>
              <a:t>‹nr.›</a:t>
            </a:fld>
            <a:endParaRPr lang="nl-BE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49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er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9454" y="3077935"/>
            <a:ext cx="8933090" cy="70212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06881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47825" y="559594"/>
            <a:ext cx="6610350" cy="1442244"/>
          </a:xfrm>
        </p:spPr>
        <p:txBody>
          <a:bodyPr anchor="t" anchorCtr="0">
            <a:normAutofit/>
          </a:bodyPr>
          <a:lstStyle>
            <a:lvl1pPr algn="l">
              <a:defRPr sz="2500" cap="all" baseline="0">
                <a:solidFill>
                  <a:schemeClr val="bg2"/>
                </a:solidFill>
                <a:latin typeface="Titillium" panose="00000500000000000000" pitchFamily="50" charset="0"/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79892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271F-13B7-49FA-A81A-EB05548097D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5971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271F-13B7-49FA-A81A-EB05548097DF}" type="slidenum">
              <a:rPr lang="nl-BE" smtClean="0"/>
              <a:t>‹nr.›</a:t>
            </a:fld>
            <a:endParaRPr lang="nl-B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53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271F-13B7-49FA-A81A-EB05548097D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0671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271F-13B7-49FA-A81A-EB05548097D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0748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271F-13B7-49FA-A81A-EB05548097D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8842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271F-13B7-49FA-A81A-EB05548097D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6854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271F-13B7-49FA-A81A-EB05548097D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5458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271F-13B7-49FA-A81A-EB05548097DF}" type="slidenum">
              <a:rPr lang="nl-BE" smtClean="0"/>
              <a:t>‹nr.›</a:t>
            </a:fld>
            <a:endParaRPr lang="nl-B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555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E66271F-13B7-49FA-A81A-EB05548097DF}" type="slidenum">
              <a:rPr lang="nl-BE" smtClean="0"/>
              <a:t>‹nr.›</a:t>
            </a:fld>
            <a:endParaRPr lang="nl-B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383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tmp"/><Relationship Id="rId4" Type="http://schemas.openxmlformats.org/officeDocument/2006/relationships/hyperlink" Target="https://eservices.minfin.fgov.be/FINPROF-UTIL/ouvrirCommunication.d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Titre 2">
            <a:extLst>
              <a:ext uri="{FF2B5EF4-FFF2-40B4-BE49-F238E27FC236}">
                <a16:creationId xmlns:a16="http://schemas.microsoft.com/office/drawing/2014/main" id="{51C36365-882A-4D40-928A-0D87C5943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220" y="2978487"/>
            <a:ext cx="10661780" cy="1298121"/>
          </a:xfrm>
        </p:spPr>
        <p:txBody>
          <a:bodyPr>
            <a:noAutofit/>
          </a:bodyPr>
          <a:lstStyle/>
          <a:p>
            <a:pPr lvl="0" algn="ctr">
              <a:defRPr/>
            </a:pPr>
            <a:r>
              <a:rPr lang="nl-BE" sz="5400" b="1" dirty="0">
                <a:solidFill>
                  <a:schemeClr val="accent1"/>
                </a:solidFill>
              </a:rPr>
              <a:t>Structuur KBO-nummer </a:t>
            </a:r>
            <a:br>
              <a:rPr lang="nl-BE" sz="5400" b="1" dirty="0">
                <a:solidFill>
                  <a:schemeClr val="accent1"/>
                </a:solidFill>
              </a:rPr>
            </a:br>
            <a:r>
              <a:rPr lang="nl-BE" sz="5400" b="1" dirty="0">
                <a:solidFill>
                  <a:schemeClr val="accent1"/>
                </a:solidFill>
              </a:rPr>
              <a:t>aangepaste gestructureerde mededeling Bedrijfsvoorheffing(BV)</a:t>
            </a:r>
          </a:p>
        </p:txBody>
      </p:sp>
    </p:spTree>
    <p:extLst>
      <p:ext uri="{BB962C8B-B14F-4D97-AF65-F5344CB8AC3E}">
        <p14:creationId xmlns:p14="http://schemas.microsoft.com/office/powerpoint/2010/main" val="2380705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8546"/>
            <a:ext cx="12191999" cy="6858000"/>
          </a:xfrm>
          <a:prstGeom prst="rect">
            <a:avLst/>
          </a:prstGeom>
        </p:spPr>
      </p:pic>
      <p:sp>
        <p:nvSpPr>
          <p:cNvPr id="7" name="Rechthoek 6"/>
          <p:cNvSpPr/>
          <p:nvPr/>
        </p:nvSpPr>
        <p:spPr>
          <a:xfrm>
            <a:off x="687030" y="6381092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4D2186-0947-4F83-AE95-15F8D3467E8B}" type="slidenum">
              <a:rPr kumimoji="0" lang="fr-BE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-122548" y="38546"/>
            <a:ext cx="12314548" cy="702129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0" i="0" u="none" strike="noStrike" kern="1200" cap="all" spc="0" normalizeH="0" baseline="0" noProof="0" dirty="0">
                <a:ln>
                  <a:noFill/>
                </a:ln>
                <a:solidFill>
                  <a:srgbClr val="66A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illium"/>
                <a:ea typeface="+mj-ea"/>
                <a:cs typeface="+mj-cs"/>
              </a:rPr>
              <a:t>structuur kbo-nummer gestructureerde mededeling BV</a:t>
            </a:r>
            <a:endParaRPr kumimoji="0" lang="fr-FR" sz="3600" b="0" i="0" u="none" strike="noStrike" kern="1200" cap="all" spc="0" normalizeH="0" baseline="0" noProof="0" dirty="0">
              <a:ln>
                <a:noFill/>
              </a:ln>
              <a:solidFill>
                <a:srgbClr val="66AA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tillium"/>
              <a:ea typeface="+mj-ea"/>
              <a:cs typeface="+mj-cs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1367117" y="1473951"/>
            <a:ext cx="945776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srgbClr val="6E6E6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4262C0C-9316-4BDD-819F-517362903BF3}"/>
              </a:ext>
            </a:extLst>
          </p:cNvPr>
          <p:cNvSpPr txBox="1"/>
          <p:nvPr/>
        </p:nvSpPr>
        <p:spPr>
          <a:xfrm>
            <a:off x="1567544" y="665935"/>
            <a:ext cx="10083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2800" b="0" i="0" u="none" strike="noStrike" kern="1200" cap="none" spc="0" normalizeH="0" baseline="0" noProof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5ABEA55-5953-4901-8EAC-B72DF7ECFB13}"/>
              </a:ext>
            </a:extLst>
          </p:cNvPr>
          <p:cNvSpPr txBox="1"/>
          <p:nvPr/>
        </p:nvSpPr>
        <p:spPr>
          <a:xfrm>
            <a:off x="1781666" y="895546"/>
            <a:ext cx="10070291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B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AS IS structuur KBO-nummer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0.xxx.xxx.xxx</a:t>
            </a:r>
            <a:endParaRPr kumimoji="0" lang="nl-B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B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TO BE structuur nieuw KBO-nummer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sz="2800" b="1" dirty="0">
              <a:solidFill>
                <a:prstClr val="black"/>
              </a:solidFill>
              <a:latin typeface="Tw Cen MT" panose="020B0602020104020603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2800" dirty="0">
                <a:solidFill>
                  <a:prstClr val="black"/>
                </a:solidFill>
                <a:latin typeface="Tw Cen MT" panose="020B0602020104020603"/>
              </a:rPr>
              <a:t>Vanaf</a:t>
            </a:r>
            <a:r>
              <a:rPr kumimoji="0" lang="nl-BE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01/01/2023 bij aanvraag van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KBO-nummer mogelijkheid dat dit begint met cijfer “1”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1.xxx.xxx.xxx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Dus moet een gestructureerde mededeling mogelijk zijn voor KBO-nummers beginnende met 1.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endParaRPr kumimoji="0" lang="nl-B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nl-B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0939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399"/>
            <a:ext cx="12191999" cy="6858000"/>
          </a:xfrm>
          <a:prstGeom prst="rect">
            <a:avLst/>
          </a:prstGeom>
        </p:spPr>
      </p:pic>
      <p:sp>
        <p:nvSpPr>
          <p:cNvPr id="7" name="Rechthoek 6"/>
          <p:cNvSpPr/>
          <p:nvPr/>
        </p:nvSpPr>
        <p:spPr>
          <a:xfrm>
            <a:off x="687030" y="6381092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4D2186-0947-4F83-AE95-15F8D3467E8B}" type="slidenum">
              <a:rPr kumimoji="0" lang="fr-BE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38546"/>
            <a:ext cx="12192000" cy="702129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0" i="0" u="none" strike="noStrike" kern="1200" cap="all" spc="0" normalizeH="0" baseline="0" noProof="0" dirty="0">
                <a:ln>
                  <a:noFill/>
                </a:ln>
                <a:solidFill>
                  <a:srgbClr val="66A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illium"/>
                <a:ea typeface="+mj-ea"/>
                <a:cs typeface="+mj-cs"/>
              </a:rPr>
              <a:t>structuur kbo-nummer gestructureerde mededeling BV</a:t>
            </a:r>
            <a:endParaRPr kumimoji="0" lang="fr-FR" sz="3600" b="0" i="0" u="none" strike="noStrike" kern="1200" cap="all" spc="0" normalizeH="0" baseline="0" noProof="0" dirty="0">
              <a:ln>
                <a:noFill/>
              </a:ln>
              <a:solidFill>
                <a:srgbClr val="66AA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tillium"/>
              <a:ea typeface="+mj-ea"/>
              <a:cs typeface="+mj-cs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1367117" y="1473951"/>
            <a:ext cx="945776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srgbClr val="6E6E6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2AB7833-1D1A-421C-AEDB-3790ECD424A7}"/>
              </a:ext>
            </a:extLst>
          </p:cNvPr>
          <p:cNvSpPr txBox="1"/>
          <p:nvPr/>
        </p:nvSpPr>
        <p:spPr>
          <a:xfrm>
            <a:off x="1784021" y="740675"/>
            <a:ext cx="10291715" cy="7109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B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Structuur voor KBO-nummers beginnende met 0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nl-BE" sz="1600" b="1" dirty="0">
              <a:solidFill>
                <a:prstClr val="black"/>
              </a:solidFill>
              <a:latin typeface="Tw Cen MT" panose="020B0602020104020603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B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0 wordt weggelaten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BE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Maandaangever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Eerste 7 cijfers ondernemingsnummer + 601 tem  612 (jaar 2026,2030) + controlegetal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Eerste 7 cijfers ondernemingsnummer + 701 tem  712 (jaar 2023,2027) + controlegetal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Eerste 7 cijfers ondernemingsnummer + 801 tem  812 (jaar 2024,2028) + controlegetal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Eerste 7 cijfers ondernemingsnummer + 901 tem  912 (jaar 2025,2029) + controlegetal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601 tem 612 wordt om de 4 jaar herhaald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Kwartaalaangever</a:t>
            </a: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Eerste 7 cijfers ondernemingsnummer + 631 tem 634 (jaar 2026,2030) + controlegetal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Eerste 7 cijfers ondernemingsnummer + 731 tem 734 (jaar 2023,2027) + controlegetal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Eerste 7 cijfers ondernemingsnummer + 831 tem 834 (jaar 2024,2028) + controlegetal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Eerste 7 cijfers ondernemingsnummer + 931 tem 934 (jaar 2025,2029) + controlegetal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631 tem 634 wordt om de 4 jaar herhaald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2800" b="0" i="0" u="none" strike="noStrike" kern="1200" cap="none" spc="0" normalizeH="0" baseline="0" noProof="0" dirty="0">
              <a:ln>
                <a:noFill/>
              </a:ln>
              <a:solidFill>
                <a:srgbClr val="2683C6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2800" b="0" i="0" u="none" strike="noStrike" kern="1200" cap="none" spc="0" normalizeH="0" baseline="0" noProof="0" dirty="0">
              <a:ln>
                <a:noFill/>
              </a:ln>
              <a:solidFill>
                <a:srgbClr val="2683C6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9355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399"/>
            <a:ext cx="12191999" cy="6858000"/>
          </a:xfrm>
          <a:prstGeom prst="rect">
            <a:avLst/>
          </a:prstGeom>
        </p:spPr>
      </p:pic>
      <p:sp>
        <p:nvSpPr>
          <p:cNvPr id="7" name="Rechthoek 6"/>
          <p:cNvSpPr/>
          <p:nvPr/>
        </p:nvSpPr>
        <p:spPr>
          <a:xfrm>
            <a:off x="687030" y="6381092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4D2186-0947-4F83-AE95-15F8D3467E8B}" type="slidenum">
              <a:rPr kumimoji="0" lang="fr-BE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38546"/>
            <a:ext cx="12192000" cy="702129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0" i="0" u="none" strike="noStrike" kern="1200" cap="all" spc="0" normalizeH="0" baseline="0" noProof="0" dirty="0">
                <a:ln>
                  <a:noFill/>
                </a:ln>
                <a:solidFill>
                  <a:srgbClr val="66A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illium"/>
                <a:ea typeface="+mj-ea"/>
                <a:cs typeface="+mj-cs"/>
              </a:rPr>
              <a:t>structuur kbo-nummer gestructureerde mededeling BV</a:t>
            </a:r>
            <a:endParaRPr kumimoji="0" lang="fr-FR" sz="3600" b="0" i="0" u="none" strike="noStrike" kern="1200" cap="all" spc="0" normalizeH="0" baseline="0" noProof="0" dirty="0">
              <a:ln>
                <a:noFill/>
              </a:ln>
              <a:solidFill>
                <a:srgbClr val="66AA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tillium"/>
              <a:ea typeface="+mj-ea"/>
              <a:cs typeface="+mj-cs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1367117" y="1473951"/>
            <a:ext cx="945776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srgbClr val="6E6E6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2AB7833-1D1A-421C-AEDB-3790ECD424A7}"/>
              </a:ext>
            </a:extLst>
          </p:cNvPr>
          <p:cNvSpPr txBox="1"/>
          <p:nvPr/>
        </p:nvSpPr>
        <p:spPr>
          <a:xfrm>
            <a:off x="1677489" y="740675"/>
            <a:ext cx="10291715" cy="6552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nl-BE" sz="2400" b="1" dirty="0">
                <a:solidFill>
                  <a:prstClr val="black"/>
                </a:solidFill>
                <a:latin typeface="Tw Cen MT" panose="020B0602020104020603"/>
              </a:rPr>
              <a:t>Voorbeeld KBO-nummer beginnende met “0” niets verandert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endParaRPr lang="nl-BE" sz="2400" b="1" dirty="0">
              <a:solidFill>
                <a:prstClr val="black"/>
              </a:solidFill>
              <a:latin typeface="Tw Cen MT" panose="020B0602020104020603"/>
            </a:endParaRP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nl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KBO-nummer : 0313.246.355 maandaangever periode mei 2023 </a:t>
            </a:r>
          </a:p>
          <a:p>
            <a:pPr>
              <a:lnSpc>
                <a:spcPct val="102000"/>
              </a:lnSpc>
              <a:spcAft>
                <a:spcPts val="800"/>
              </a:spcAft>
            </a:pPr>
            <a:endParaRPr lang="nl-B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nl-B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“0” wordt weggelaten </a:t>
            </a: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nl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Eerste 7 cijfers: 3132463</a:t>
            </a: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nl-B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Jaar en periode: </a:t>
            </a:r>
            <a:r>
              <a:rPr lang="nl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705</a:t>
            </a: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nl-B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Controlegetal: </a:t>
            </a:r>
            <a:r>
              <a:rPr lang="nl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25 </a:t>
            </a:r>
          </a:p>
          <a:p>
            <a:pPr>
              <a:lnSpc>
                <a:spcPct val="102000"/>
              </a:lnSpc>
              <a:spcAft>
                <a:spcPts val="800"/>
              </a:spcAft>
            </a:pPr>
            <a:endParaRPr lang="nl-B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Gestructureerde mededeling voor periode mei 2023: 313/2463/</a:t>
            </a:r>
            <a:r>
              <a:rPr lang="nl-BE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705</a:t>
            </a:r>
            <a:r>
              <a:rPr lang="nl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25</a:t>
            </a:r>
            <a:r>
              <a:rPr lang="nl-B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nl-B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 verandert niets : de aangifte en betaling komen terecht op de referte 0313.246.355 periode mei 2023. </a:t>
            </a:r>
            <a:endParaRPr lang="nl-B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B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nl-BE" sz="2400" b="1" dirty="0">
              <a:solidFill>
                <a:prstClr val="black"/>
              </a:solidFill>
              <a:latin typeface="Tw Cen MT" panose="020B0602020104020603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2800" b="0" i="0" u="none" strike="noStrike" kern="1200" cap="none" spc="0" normalizeH="0" baseline="0" noProof="0" dirty="0">
              <a:ln>
                <a:noFill/>
              </a:ln>
              <a:solidFill>
                <a:srgbClr val="2683C6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2800" b="0" i="0" u="none" strike="noStrike" kern="1200" cap="none" spc="0" normalizeH="0" baseline="0" noProof="0" dirty="0">
              <a:ln>
                <a:noFill/>
              </a:ln>
              <a:solidFill>
                <a:srgbClr val="2683C6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622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399"/>
            <a:ext cx="12191999" cy="6858000"/>
          </a:xfrm>
          <a:prstGeom prst="rect">
            <a:avLst/>
          </a:prstGeom>
        </p:spPr>
      </p:pic>
      <p:sp>
        <p:nvSpPr>
          <p:cNvPr id="7" name="Rechthoek 6"/>
          <p:cNvSpPr/>
          <p:nvPr/>
        </p:nvSpPr>
        <p:spPr>
          <a:xfrm>
            <a:off x="687030" y="6381092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4D2186-0947-4F83-AE95-15F8D3467E8B}" type="slidenum">
              <a:rPr kumimoji="0" lang="fr-BE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38546"/>
            <a:ext cx="12192000" cy="702129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0" i="0" u="none" strike="noStrike" kern="1200" cap="all" spc="0" normalizeH="0" baseline="0" noProof="0" dirty="0">
                <a:ln>
                  <a:noFill/>
                </a:ln>
                <a:solidFill>
                  <a:srgbClr val="66A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illium"/>
                <a:ea typeface="+mj-ea"/>
                <a:cs typeface="+mj-cs"/>
              </a:rPr>
              <a:t>structuur kbo-nummer gestructureerde mededeling BV</a:t>
            </a:r>
            <a:endParaRPr kumimoji="0" lang="fr-FR" sz="3600" b="0" i="0" u="none" strike="noStrike" kern="1200" cap="all" spc="0" normalizeH="0" baseline="0" noProof="0" dirty="0">
              <a:ln>
                <a:noFill/>
              </a:ln>
              <a:solidFill>
                <a:srgbClr val="66AA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tillium"/>
              <a:ea typeface="+mj-ea"/>
              <a:cs typeface="+mj-cs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1367117" y="1473951"/>
            <a:ext cx="945776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srgbClr val="6E6E6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2AB7833-1D1A-421C-AEDB-3790ECD424A7}"/>
              </a:ext>
            </a:extLst>
          </p:cNvPr>
          <p:cNvSpPr txBox="1"/>
          <p:nvPr/>
        </p:nvSpPr>
        <p:spPr>
          <a:xfrm>
            <a:off x="1784021" y="740675"/>
            <a:ext cx="10291715" cy="7109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B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Structuur voor KBO-nummers beginnende met 1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nl-BE" sz="1600" b="1" dirty="0">
              <a:solidFill>
                <a:prstClr val="black"/>
              </a:solidFill>
              <a:latin typeface="Tw Cen MT" panose="020B0602020104020603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B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 wordt weggelaten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BE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Maandaangever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Eerste 7 cijfers ondernemingsnummer + 101 tem  112 (jaar 2026,2030) + controlegetal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Eerste 7 cijfers ondernemingsnummer + 201 tem  212 (jaar 2023,2027) + controlegetal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Eerste 7 cijfers ondernemingsnummer + 301 tem  312 (jaar 2024,2028) + controlegetal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Eerste 7 cijfers ondernemingsnummer + 401 tem  412 (jaar 2025,2029) + controlegetal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101 tem 112 wordt om de 4 jaar herhaald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Kwartaalaangever</a:t>
            </a: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Eerste 7 cijfers ondernemingsnummer + 131 tem 134 (jaar 2026,2030) + controlegetal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Eerste 7 cijfers ondernemingsnummer + 231 tem 234 (jaar 2023,2027) + controlegetal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Eerste 7 cijfers ondernemingsnummer + 331 tem 334 (jaar 2024,2028) + controlegetal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Eerste 7 cijfers ondernemingsnummer + 431 tem 434 (jaar 2025,2029) + controlegetal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131 tem 134 wordt om de 4 jaar herhaald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2800" b="0" i="0" u="none" strike="noStrike" kern="1200" cap="none" spc="0" normalizeH="0" baseline="0" noProof="0" dirty="0">
              <a:ln>
                <a:noFill/>
              </a:ln>
              <a:solidFill>
                <a:srgbClr val="2683C6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2800" b="0" i="0" u="none" strike="noStrike" kern="1200" cap="none" spc="0" normalizeH="0" baseline="0" noProof="0" dirty="0">
              <a:ln>
                <a:noFill/>
              </a:ln>
              <a:solidFill>
                <a:srgbClr val="2683C6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8914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399"/>
            <a:ext cx="12191999" cy="6858000"/>
          </a:xfrm>
          <a:prstGeom prst="rect">
            <a:avLst/>
          </a:prstGeom>
        </p:spPr>
      </p:pic>
      <p:sp>
        <p:nvSpPr>
          <p:cNvPr id="7" name="Rechthoek 6"/>
          <p:cNvSpPr/>
          <p:nvPr/>
        </p:nvSpPr>
        <p:spPr>
          <a:xfrm>
            <a:off x="687030" y="6381092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4D2186-0947-4F83-AE95-15F8D3467E8B}" type="slidenum">
              <a:rPr kumimoji="0" lang="fr-BE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38546"/>
            <a:ext cx="12192000" cy="702129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0" i="0" u="none" strike="noStrike" kern="1200" cap="all" spc="0" normalizeH="0" baseline="0" noProof="0" dirty="0">
                <a:ln>
                  <a:noFill/>
                </a:ln>
                <a:solidFill>
                  <a:srgbClr val="66A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illium"/>
                <a:ea typeface="+mj-ea"/>
                <a:cs typeface="+mj-cs"/>
              </a:rPr>
              <a:t>structuur kbo-nummer gestructureerde mededeling BV</a:t>
            </a:r>
            <a:endParaRPr kumimoji="0" lang="fr-FR" sz="3600" b="0" i="0" u="none" strike="noStrike" kern="1200" cap="all" spc="0" normalizeH="0" baseline="0" noProof="0" dirty="0">
              <a:ln>
                <a:noFill/>
              </a:ln>
              <a:solidFill>
                <a:srgbClr val="66AA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tillium"/>
              <a:ea typeface="+mj-ea"/>
              <a:cs typeface="+mj-cs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1367117" y="1473951"/>
            <a:ext cx="945776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srgbClr val="6E6E6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2AB7833-1D1A-421C-AEDB-3790ECD424A7}"/>
              </a:ext>
            </a:extLst>
          </p:cNvPr>
          <p:cNvSpPr txBox="1"/>
          <p:nvPr/>
        </p:nvSpPr>
        <p:spPr>
          <a:xfrm>
            <a:off x="1677489" y="740675"/>
            <a:ext cx="10291715" cy="57028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kumimoji="0" lang="nl-B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Voorbeeld KBO-nummer beginnende met “1”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nl-BE" sz="1600" b="1" dirty="0">
              <a:solidFill>
                <a:prstClr val="black"/>
              </a:solidFill>
              <a:latin typeface="Tw Cen MT" panose="020B0602020104020603"/>
            </a:endParaRPr>
          </a:p>
          <a:p>
            <a:r>
              <a:rPr lang="nl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2023 creatie KBO-nummer: 1313.246.376 maandaangever periode mei 2023</a:t>
            </a:r>
          </a:p>
          <a:p>
            <a:endParaRPr lang="nl-B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nl-BE" sz="2400" dirty="0">
                <a:latin typeface="Calibri" panose="020F0502020204030204" pitchFamily="34" charset="0"/>
                <a:cs typeface="Calibri" panose="020F0502020204030204" pitchFamily="34" charset="0"/>
              </a:rPr>
              <a:t>“1” wordt weggelaten</a:t>
            </a: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nl-BE" sz="2400" dirty="0">
                <a:latin typeface="Calibri" panose="020F0502020204030204" pitchFamily="34" charset="0"/>
                <a:cs typeface="Calibri" panose="020F0502020204030204" pitchFamily="34" charset="0"/>
              </a:rPr>
              <a:t>Eerste 7 cijfers: 3132463</a:t>
            </a: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nl-BE" sz="2400" dirty="0">
                <a:latin typeface="Calibri" panose="020F0502020204030204" pitchFamily="34" charset="0"/>
                <a:cs typeface="Calibri" panose="020F0502020204030204" pitchFamily="34" charset="0"/>
              </a:rPr>
              <a:t>Jaar en periode: 205</a:t>
            </a:r>
          </a:p>
          <a:p>
            <a:pPr>
              <a:lnSpc>
                <a:spcPct val="102000"/>
              </a:lnSpc>
              <a:spcAft>
                <a:spcPts val="800"/>
              </a:spcAft>
            </a:pPr>
            <a:r>
              <a:rPr lang="nl-BE" sz="2400" dirty="0">
                <a:latin typeface="Calibri" panose="020F0502020204030204" pitchFamily="34" charset="0"/>
                <a:cs typeface="Calibri" panose="020F0502020204030204" pitchFamily="34" charset="0"/>
              </a:rPr>
              <a:t>Controlegetal: 10</a:t>
            </a:r>
          </a:p>
          <a:p>
            <a:endParaRPr lang="nl-B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Gestructureerde mededeling voor periode mei 2023:: 313/2463/</a:t>
            </a:r>
            <a:r>
              <a:rPr lang="nl-BE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205</a:t>
            </a:r>
            <a:r>
              <a:rPr lang="nl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nl-B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aangifte en betaling komen terecht op de referte 1313.246.355 periode mei 2023. </a:t>
            </a:r>
            <a:endParaRPr lang="nl-B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2800" b="0" i="0" u="none" strike="noStrike" kern="1200" cap="none" spc="0" normalizeH="0" baseline="0" noProof="0" dirty="0">
              <a:ln>
                <a:noFill/>
              </a:ln>
              <a:solidFill>
                <a:srgbClr val="2683C6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2800" b="0" i="0" u="none" strike="noStrike" kern="1200" cap="none" spc="0" normalizeH="0" baseline="0" noProof="0" dirty="0">
              <a:ln>
                <a:noFill/>
              </a:ln>
              <a:solidFill>
                <a:srgbClr val="2683C6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6875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399"/>
            <a:ext cx="12191999" cy="6858000"/>
          </a:xfrm>
          <a:prstGeom prst="rect">
            <a:avLst/>
          </a:prstGeom>
        </p:spPr>
      </p:pic>
      <p:sp>
        <p:nvSpPr>
          <p:cNvPr id="7" name="Rechthoek 6"/>
          <p:cNvSpPr/>
          <p:nvPr/>
        </p:nvSpPr>
        <p:spPr>
          <a:xfrm>
            <a:off x="687030" y="6381092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4D2186-0947-4F83-AE95-15F8D3467E8B}" type="slidenum">
              <a:rPr kumimoji="0" lang="fr-BE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38546"/>
            <a:ext cx="12192000" cy="702129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0" i="0" u="none" strike="noStrike" kern="1200" cap="all" spc="0" normalizeH="0" baseline="0" noProof="0" dirty="0">
                <a:ln>
                  <a:noFill/>
                </a:ln>
                <a:solidFill>
                  <a:srgbClr val="66A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illium"/>
                <a:ea typeface="+mj-ea"/>
                <a:cs typeface="+mj-cs"/>
              </a:rPr>
              <a:t>structuur kbo-nummer gestructureerde mededeling BV</a:t>
            </a:r>
            <a:endParaRPr kumimoji="0" lang="fr-FR" sz="3600" b="0" i="0" u="none" strike="noStrike" kern="1200" cap="all" spc="0" normalizeH="0" baseline="0" noProof="0" dirty="0">
              <a:ln>
                <a:noFill/>
              </a:ln>
              <a:solidFill>
                <a:srgbClr val="66AA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tillium"/>
              <a:ea typeface="+mj-ea"/>
              <a:cs typeface="+mj-cs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1367117" y="1473951"/>
            <a:ext cx="945776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srgbClr val="6E6E6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2AB7833-1D1A-421C-AEDB-3790ECD424A7}"/>
              </a:ext>
            </a:extLst>
          </p:cNvPr>
          <p:cNvSpPr txBox="1"/>
          <p:nvPr/>
        </p:nvSpPr>
        <p:spPr>
          <a:xfrm>
            <a:off x="1784021" y="740675"/>
            <a:ext cx="10291715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B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Programma Finprof “Berekening gestructureerde mededeling” zal worden aangepast maar datum is nog niet bekend. </a:t>
            </a:r>
            <a:endParaRPr kumimoji="0" lang="nl-BE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     </a:t>
            </a: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  <a:hlinkClick r:id="rId4"/>
              </a:rPr>
              <a:t>https://eservices.minfin.fgov.be/FINPROF-UTIL/ouvrirCommunication.do</a:t>
            </a:r>
            <a:endParaRPr kumimoji="0" lang="nl-B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2800" b="0" i="0" u="none" strike="noStrike" kern="1200" cap="none" spc="0" normalizeH="0" baseline="0" noProof="0" dirty="0">
              <a:ln>
                <a:noFill/>
              </a:ln>
              <a:solidFill>
                <a:srgbClr val="2683C6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BEA5BE4-41D3-4F3E-B660-8D78BFC5EA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257" y="2631959"/>
            <a:ext cx="9480102" cy="249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057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</Words>
  <Application>Microsoft Office PowerPoint</Application>
  <PresentationFormat>Breedbeeld</PresentationFormat>
  <Paragraphs>100</Paragraphs>
  <Slides>7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4" baseType="lpstr">
      <vt:lpstr>Calibri</vt:lpstr>
      <vt:lpstr>Titillium</vt:lpstr>
      <vt:lpstr>Tw Cen MT</vt:lpstr>
      <vt:lpstr>Tw Cen MT Condensed</vt:lpstr>
      <vt:lpstr>Wingdings</vt:lpstr>
      <vt:lpstr>Wingdings 3</vt:lpstr>
      <vt:lpstr>Integraal</vt:lpstr>
      <vt:lpstr>Structuur KBO-nummer  aangepaste gestructureerde mededeling Bedrijfsvoorheffing(BV)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Structuur KBO-nummer  aangepaste gestructureerde mededeling BV</dc:title>
  <dc:creator>Mia R.K. Deketele (MINFIN)</dc:creator>
  <cp:lastModifiedBy>Mia R.K. Deketele (MINFIN)</cp:lastModifiedBy>
  <cp:revision>4</cp:revision>
  <dcterms:created xsi:type="dcterms:W3CDTF">2022-09-26T07:32:37Z</dcterms:created>
  <dcterms:modified xsi:type="dcterms:W3CDTF">2022-10-04T07:53:54Z</dcterms:modified>
</cp:coreProperties>
</file>