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5" r:id="rId4"/>
    <p:sldId id="266" r:id="rId5"/>
    <p:sldId id="270" r:id="rId6"/>
    <p:sldId id="267" r:id="rId7"/>
    <p:sldId id="268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0BF64C-4E04-48ED-A68A-2481D6B01A30}" v="2" dt="2022-10-03T09:24:36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R.K. Deketele (MINFIN)" userId="5a77822e-1560-4e7b-8291-5cb8a5f7b133" providerId="ADAL" clId="{D00BF64C-4E04-48ED-A68A-2481D6B01A30}"/>
    <pc:docChg chg="undo custSel modSld">
      <pc:chgData name="Mia R.K. Deketele (MINFIN)" userId="5a77822e-1560-4e7b-8291-5cb8a5f7b133" providerId="ADAL" clId="{D00BF64C-4E04-48ED-A68A-2481D6B01A30}" dt="2022-10-03T09:26:40.422" v="5" actId="20577"/>
      <pc:docMkLst>
        <pc:docMk/>
      </pc:docMkLst>
      <pc:sldChg chg="modSp mod">
        <pc:chgData name="Mia R.K. Deketele (MINFIN)" userId="5a77822e-1560-4e7b-8291-5cb8a5f7b133" providerId="ADAL" clId="{D00BF64C-4E04-48ED-A68A-2481D6B01A30}" dt="2022-10-03T09:26:40.422" v="5" actId="20577"/>
        <pc:sldMkLst>
          <pc:docMk/>
          <pc:sldMk cId="255796503" sldId="266"/>
        </pc:sldMkLst>
        <pc:spChg chg="mod">
          <ac:chgData name="Mia R.K. Deketele (MINFIN)" userId="5a77822e-1560-4e7b-8291-5cb8a5f7b133" providerId="ADAL" clId="{D00BF64C-4E04-48ED-A68A-2481D6B01A30}" dt="2022-10-03T09:26:40.422" v="5" actId="20577"/>
          <ac:spMkLst>
            <pc:docMk/>
            <pc:sldMk cId="255796503" sldId="266"/>
            <ac:spMk id="6" creationId="{253D438D-B6A1-4B36-874F-4CDFB71F91E2}"/>
          </ac:spMkLst>
        </pc:spChg>
      </pc:sldChg>
      <pc:sldChg chg="modSp mod">
        <pc:chgData name="Mia R.K. Deketele (MINFIN)" userId="5a77822e-1560-4e7b-8291-5cb8a5f7b133" providerId="ADAL" clId="{D00BF64C-4E04-48ED-A68A-2481D6B01A30}" dt="2022-10-03T09:24:26.622" v="2" actId="207"/>
        <pc:sldMkLst>
          <pc:docMk/>
          <pc:sldMk cId="192890295" sldId="270"/>
        </pc:sldMkLst>
        <pc:spChg chg="mod">
          <ac:chgData name="Mia R.K. Deketele (MINFIN)" userId="5a77822e-1560-4e7b-8291-5cb8a5f7b133" providerId="ADAL" clId="{D00BF64C-4E04-48ED-A68A-2481D6B01A30}" dt="2022-10-03T09:24:26.622" v="2" actId="207"/>
          <ac:spMkLst>
            <pc:docMk/>
            <pc:sldMk cId="192890295" sldId="270"/>
            <ac:spMk id="3" creationId="{BE71008E-F582-4D93-8313-5E5FDAC4D2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7825" y="559594"/>
            <a:ext cx="6610350" cy="1442244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rgbClr val="80BFE6"/>
                </a:solidFill>
                <a:latin typeface="Titillium" panose="00000500000000000000" pitchFamily="50" charset="0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6961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sans numéro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tillium" panose="000005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tillium Lt" panose="00000400000000000000" pitchFamily="50" charset="0"/>
              </a:defRPr>
            </a:lvl1pPr>
            <a:lvl2pPr>
              <a:defRPr>
                <a:latin typeface="Titillium Lt" panose="00000400000000000000" pitchFamily="50" charset="0"/>
              </a:defRPr>
            </a:lvl2pPr>
            <a:lvl3pPr>
              <a:defRPr>
                <a:latin typeface="Titillium Lt" panose="00000400000000000000" pitchFamily="50" charset="0"/>
              </a:defRPr>
            </a:lvl3pPr>
            <a:lvl4pPr>
              <a:defRPr>
                <a:latin typeface="Titillium Lt" panose="00000400000000000000" pitchFamily="50" charset="0"/>
              </a:defRPr>
            </a:lvl4pPr>
            <a:lvl5pPr>
              <a:defRPr>
                <a:latin typeface="Titillium Lt" panose="00000400000000000000" pitchFamily="50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930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avec numéro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387737"/>
            <a:ext cx="12191999" cy="470262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43874D49-C8E2-4A26-99E6-76C6FFDEDADD}" type="slidenum">
              <a:rPr lang="fr-BE" smtClean="0"/>
              <a:pPr/>
              <a:t>‹nr.›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9600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9454" y="3077935"/>
            <a:ext cx="8933090" cy="7021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4792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3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FF6CD0B-4EA6-4E42-8D8E-C2D20C24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695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sans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892904-81D9-4828-AB67-4B0DA7518FE2}"/>
              </a:ext>
            </a:extLst>
          </p:cNvPr>
          <p:cNvSpPr/>
          <p:nvPr userDrawn="1"/>
        </p:nvSpPr>
        <p:spPr>
          <a:xfrm>
            <a:off x="-152401" y="-123825"/>
            <a:ext cx="12582525" cy="7115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325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19274" y="555171"/>
            <a:ext cx="8931600" cy="70212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19274" y="1600201"/>
            <a:ext cx="10048875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2474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500" kern="1200" cap="all" baseline="0">
          <a:solidFill>
            <a:srgbClr val="80BFE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services.minfin.fgov.be/FINPROF-UTIL/ouvrirCommunication.d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68EED-01C6-4C8B-8591-24A2F20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337" y="3429000"/>
            <a:ext cx="8933090" cy="702129"/>
          </a:xfrm>
        </p:spPr>
        <p:txBody>
          <a:bodyPr>
            <a:normAutofit fontScale="90000"/>
          </a:bodyPr>
          <a:lstStyle/>
          <a:p>
            <a:r>
              <a:rPr lang="nl-BE" sz="5400" b="1" spc="100" dirty="0">
                <a:solidFill>
                  <a:schemeClr val="accent1"/>
                </a:solidFill>
              </a:rPr>
              <a:t>STRUCTURE NUMERO BCE communication structuree precompte professionnel (PRP)</a:t>
            </a:r>
          </a:p>
        </p:txBody>
      </p:sp>
    </p:spTree>
    <p:extLst>
      <p:ext uri="{BB962C8B-B14F-4D97-AF65-F5344CB8AC3E}">
        <p14:creationId xmlns:p14="http://schemas.microsoft.com/office/powerpoint/2010/main" val="388274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C58E0-48BF-4CB7-B939-1B2CEFB9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46"/>
            <a:ext cx="12192000" cy="434705"/>
          </a:xfrm>
        </p:spPr>
        <p:txBody>
          <a:bodyPr>
            <a:noAutofit/>
          </a:bodyPr>
          <a:lstStyle/>
          <a:p>
            <a:pPr algn="ctr"/>
            <a:r>
              <a:rPr lang="nl-BE" sz="3200" dirty="0"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</a:rPr>
              <a:t>STRUCTURE NUMERO BCE communication structuree (PRP)</a:t>
            </a:r>
            <a:br>
              <a:rPr lang="nl-BE" sz="3200" b="1" dirty="0"/>
            </a:br>
            <a:br>
              <a:rPr kumimoji="0" lang="fr-FR" altLang="nl-B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nl-BE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E71008E-F582-4D93-8313-5E5FDAC4D267}"/>
              </a:ext>
            </a:extLst>
          </p:cNvPr>
          <p:cNvSpPr txBox="1"/>
          <p:nvPr/>
        </p:nvSpPr>
        <p:spPr>
          <a:xfrm>
            <a:off x="1647825" y="2343705"/>
            <a:ext cx="9191810" cy="3089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4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7AEC7A-A2D8-4120-AA5D-1287DB7FC363}"/>
              </a:ext>
            </a:extLst>
          </p:cNvPr>
          <p:cNvSpPr txBox="1"/>
          <p:nvPr/>
        </p:nvSpPr>
        <p:spPr>
          <a:xfrm>
            <a:off x="1781666" y="895546"/>
            <a:ext cx="100702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AS IS structure numéro BCE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0.xxx.xxx.xxx</a:t>
            </a: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TO BE structure nouveau numéro BCE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800" dirty="0">
                <a:latin typeface="Tw Cen MT" panose="020B0602020104020603"/>
              </a:rPr>
              <a:t>A </a:t>
            </a:r>
            <a:r>
              <a:rPr lang="nl-BE" sz="2800" dirty="0" err="1">
                <a:latin typeface="Tw Cen MT" panose="020B0602020104020603"/>
              </a:rPr>
              <a:t>partir</a:t>
            </a:r>
            <a:r>
              <a:rPr lang="nl-BE" sz="2800" dirty="0">
                <a:latin typeface="Tw Cen MT" panose="020B0602020104020603"/>
              </a:rPr>
              <a:t> du 1/1/2023, la BCE </a:t>
            </a:r>
            <a:r>
              <a:rPr lang="nl-BE" sz="2800" dirty="0" err="1">
                <a:latin typeface="Tw Cen MT" panose="020B0602020104020603"/>
              </a:rPr>
              <a:t>pourra</a:t>
            </a:r>
            <a:r>
              <a:rPr lang="nl-BE" sz="2800" dirty="0">
                <a:latin typeface="Tw Cen MT" panose="020B0602020104020603"/>
              </a:rPr>
              <a:t> </a:t>
            </a:r>
            <a:r>
              <a:rPr lang="nl-BE" sz="2800" dirty="0" err="1">
                <a:latin typeface="Tw Cen MT" panose="020B0602020104020603"/>
              </a:rPr>
              <a:t>attribuer</a:t>
            </a:r>
            <a:r>
              <a:rPr lang="nl-BE" sz="2800" dirty="0">
                <a:latin typeface="Tw Cen MT" panose="020B0602020104020603"/>
              </a:rPr>
              <a:t> des </a:t>
            </a:r>
            <a:r>
              <a:rPr lang="nl-BE" sz="2800" dirty="0" err="1">
                <a:latin typeface="Tw Cen MT" panose="020B0602020104020603"/>
              </a:rPr>
              <a:t>numéros</a:t>
            </a:r>
            <a:r>
              <a:rPr lang="nl-BE" sz="2800" dirty="0">
                <a:latin typeface="Tw Cen MT" panose="020B0602020104020603"/>
              </a:rPr>
              <a:t> BCE </a:t>
            </a:r>
            <a:r>
              <a:rPr lang="nl-BE" sz="2800" dirty="0" err="1">
                <a:latin typeface="Tw Cen MT" panose="020B0602020104020603"/>
              </a:rPr>
              <a:t>qui</a:t>
            </a:r>
            <a:r>
              <a:rPr lang="nl-BE" sz="2800" dirty="0">
                <a:latin typeface="Tw Cen MT" panose="020B0602020104020603"/>
              </a:rPr>
              <a:t> commencent avec le chiffre ‘1’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1.xxx.xxx.xxx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Il doit donc être possible d’établir une communication structurée pour les numéros  BCE qui commencent avec ‘1’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A1C767E-360A-4D43-BCB2-3DBD444B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4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C58E0-48BF-4CB7-B939-1B2CEFB9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46"/>
            <a:ext cx="12192000" cy="434705"/>
          </a:xfrm>
        </p:spPr>
        <p:txBody>
          <a:bodyPr>
            <a:noAutofit/>
          </a:bodyPr>
          <a:lstStyle/>
          <a:p>
            <a:pPr algn="ctr"/>
            <a:r>
              <a:rPr lang="nl-BE" sz="3200" dirty="0"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</a:rPr>
              <a:t>STRUCTURE NUMERO BCE communication structuree (PRP)</a:t>
            </a:r>
            <a:br>
              <a:rPr lang="nl-BE" sz="3200" b="1" dirty="0"/>
            </a:br>
            <a:br>
              <a:rPr kumimoji="0" lang="fr-FR" altLang="nl-B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nl-BE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E71008E-F582-4D93-8313-5E5FDAC4D267}"/>
              </a:ext>
            </a:extLst>
          </p:cNvPr>
          <p:cNvSpPr txBox="1"/>
          <p:nvPr/>
        </p:nvSpPr>
        <p:spPr>
          <a:xfrm>
            <a:off x="1630069" y="523783"/>
            <a:ext cx="10496827" cy="6346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Structure numéro BCE commençant avec 0</a:t>
            </a:r>
            <a:b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lang="nl-BE" sz="1000" b="1" dirty="0">
              <a:solidFill>
                <a:prstClr val="black"/>
              </a:solidFill>
              <a:latin typeface="Tw Cen MT" panose="020B0602020104020603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B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0 est omis </a:t>
            </a:r>
            <a:br>
              <a:rPr lang="nl-BE" b="1" dirty="0">
                <a:solidFill>
                  <a:prstClr val="black"/>
                </a:solidFill>
                <a:latin typeface="Tw Cen MT" panose="020B0602020104020603"/>
              </a:rPr>
            </a:br>
            <a:endParaRPr lang="fr-BE" sz="10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b="1" dirty="0">
                <a:solidFill>
                  <a:prstClr val="black"/>
                </a:solidFill>
                <a:latin typeface="Tw Cen MT" panose="020B0602020104020603"/>
              </a:rPr>
              <a:t>Déclarant mensuel </a:t>
            </a:r>
            <a:endParaRPr lang="nl-BE" sz="20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+ 601 à 612 (année 2026, 2030) + check-digit (2 positions)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+ 701 à 712 (année 2023, 2027)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+ 801 à 812 (année 2024, 2028)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+ 901 à 912 (année 2025, 2029) + check-digit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601 à 612 se répète tous les 4 ans </a:t>
            </a:r>
            <a:endParaRPr lang="nl-BE" sz="2000" dirty="0"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b="1" dirty="0">
                <a:solidFill>
                  <a:prstClr val="black"/>
                </a:solidFill>
                <a:latin typeface="Tw Cen MT" panose="020B0602020104020603"/>
              </a:rPr>
              <a:t>Déclarant trimestriel </a:t>
            </a:r>
            <a:endParaRPr lang="nl-BE" sz="20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+ 631 à 634 (année 2026, 2030)  +check-digit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+ 731 à 734 (année 2023, 2027) 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+ 831 à 834 (année 2024, 2028) 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+ 931 à 934 ((année 2025, 2029) + check-digit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631 à 634 se répète tous les 4 ans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A1C767E-360A-4D43-BCB2-3DBD444B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2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C58E0-48BF-4CB7-B939-1B2CEFB9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46"/>
            <a:ext cx="12192000" cy="434705"/>
          </a:xfrm>
        </p:spPr>
        <p:txBody>
          <a:bodyPr>
            <a:noAutofit/>
          </a:bodyPr>
          <a:lstStyle/>
          <a:p>
            <a:pPr algn="ctr"/>
            <a:r>
              <a:rPr lang="nl-BE" sz="3200" dirty="0"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</a:rPr>
              <a:t>STRUCTURE NUMERO BCE communication structuree (PRP)</a:t>
            </a:r>
            <a:br>
              <a:rPr lang="nl-BE" sz="3200" b="1" dirty="0"/>
            </a:br>
            <a:br>
              <a:rPr kumimoji="0" lang="fr-FR" altLang="nl-B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nl-BE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E71008E-F582-4D93-8313-5E5FDAC4D267}"/>
              </a:ext>
            </a:extLst>
          </p:cNvPr>
          <p:cNvSpPr txBox="1"/>
          <p:nvPr/>
        </p:nvSpPr>
        <p:spPr>
          <a:xfrm>
            <a:off x="1647825" y="2343705"/>
            <a:ext cx="9191810" cy="3089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4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A1C767E-360A-4D43-BCB2-3DBD444B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53D438D-B6A1-4B36-874F-4CDFB71F91E2}"/>
              </a:ext>
            </a:extLst>
          </p:cNvPr>
          <p:cNvSpPr txBox="1"/>
          <p:nvPr/>
        </p:nvSpPr>
        <p:spPr>
          <a:xfrm>
            <a:off x="1677489" y="740675"/>
            <a:ext cx="10291715" cy="6395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400" b="1" dirty="0" err="1">
                <a:solidFill>
                  <a:prstClr val="black"/>
                </a:solidFill>
                <a:latin typeface="Tw Cen MT" panose="020B0602020104020603"/>
              </a:rPr>
              <a:t>Exemple</a:t>
            </a:r>
            <a:r>
              <a:rPr lang="nl-BE" sz="2400" b="1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nl-BE" sz="2400" b="1">
                <a:latin typeface="Tw Cen MT" panose="020B0602020104020603"/>
              </a:rPr>
              <a:t>d’</a:t>
            </a:r>
            <a:r>
              <a:rPr lang="nl-BE" sz="2400" b="1">
                <a:solidFill>
                  <a:prstClr val="black"/>
                </a:solidFill>
                <a:latin typeface="Tw Cen MT" panose="020B0602020104020603"/>
              </a:rPr>
              <a:t>un </a:t>
            </a:r>
            <a:r>
              <a:rPr lang="nl-BE" sz="2400" b="1" dirty="0">
                <a:solidFill>
                  <a:prstClr val="black"/>
                </a:solidFill>
                <a:latin typeface="Tw Cen MT" panose="020B0602020104020603"/>
              </a:rPr>
              <a:t>numéro BCE commençant avec “0” </a:t>
            </a:r>
            <a:r>
              <a:rPr lang="nl-BE" sz="2400" b="1" dirty="0">
                <a:solidFill>
                  <a:srgbClr val="92D050"/>
                </a:solidFill>
                <a:latin typeface="Tw Cen MT" panose="020B0602020104020603"/>
              </a:rPr>
              <a:t>:</a:t>
            </a:r>
            <a:r>
              <a:rPr lang="nl-BE" sz="2400" b="1" dirty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nl-BE" sz="2400" b="1" dirty="0" err="1">
                <a:solidFill>
                  <a:prstClr val="black"/>
                </a:solidFill>
                <a:latin typeface="Tw Cen MT" panose="020B0602020104020603"/>
              </a:rPr>
              <a:t>rien</a:t>
            </a:r>
            <a:r>
              <a:rPr lang="nl-BE" sz="2400" b="1" dirty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nl-BE" sz="2400" b="1" dirty="0">
                <a:latin typeface="Tw Cen MT" panose="020B0602020104020603"/>
              </a:rPr>
              <a:t>ne change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nl-BE" sz="24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Numéro BCE : 0313.246.355 déclarant </a:t>
            </a:r>
            <a:r>
              <a:rPr lang="nl-BE" sz="2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mensuel</a:t>
            </a: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periode mai 2023 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endParaRPr lang="nl-BE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“0” est omis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7 premier chiffres: 3132463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Année et période: 705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Check-digit: 25 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endParaRPr lang="nl-BE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structurée p</a:t>
            </a:r>
            <a:r>
              <a:rPr lang="nl-BE" sz="2400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riode mai 2023: 313/2463/</a:t>
            </a:r>
            <a:r>
              <a:rPr lang="nl-BE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705</a:t>
            </a: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BE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Rien ne change : la déclaration et le paiement iront directement sur la référence </a:t>
            </a: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0313.246.355 </a:t>
            </a:r>
            <a:r>
              <a:rPr lang="nl-BE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periode mai 2023. </a:t>
            </a:r>
            <a:endParaRPr lang="nl-BE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nl-BE" sz="24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defRPr/>
            </a:pP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defRPr/>
            </a:pPr>
            <a:endParaRPr lang="nl-BE" sz="2800" dirty="0">
              <a:solidFill>
                <a:srgbClr val="2683C6"/>
              </a:solidFill>
              <a:latin typeface="Tw Cen MT" panose="020B0602020104020603"/>
            </a:endParaRPr>
          </a:p>
          <a:p>
            <a:pPr>
              <a:defRPr/>
            </a:pPr>
            <a:endParaRPr lang="nl-BE" sz="2800" dirty="0">
              <a:solidFill>
                <a:srgbClr val="2683C6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25579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C58E0-48BF-4CB7-B939-1B2CEFB9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46"/>
            <a:ext cx="12192000" cy="434705"/>
          </a:xfrm>
        </p:spPr>
        <p:txBody>
          <a:bodyPr>
            <a:noAutofit/>
          </a:bodyPr>
          <a:lstStyle/>
          <a:p>
            <a:pPr algn="ctr"/>
            <a:r>
              <a:rPr lang="nl-BE" sz="3200" dirty="0"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</a:rPr>
              <a:t>STRUCTURE NUMERO BCE communication structuree (PRP)</a:t>
            </a:r>
            <a:br>
              <a:rPr lang="nl-BE" sz="3200" b="1" dirty="0"/>
            </a:br>
            <a:br>
              <a:rPr kumimoji="0" lang="fr-FR" altLang="nl-B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nl-BE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E71008E-F582-4D93-8313-5E5FDAC4D267}"/>
              </a:ext>
            </a:extLst>
          </p:cNvPr>
          <p:cNvSpPr txBox="1"/>
          <p:nvPr/>
        </p:nvSpPr>
        <p:spPr>
          <a:xfrm>
            <a:off x="1630069" y="523783"/>
            <a:ext cx="10496827" cy="6346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Structure </a:t>
            </a:r>
            <a:r>
              <a:rPr kumimoji="0" lang="nl-BE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d’un</a:t>
            </a:r>
            <a:r>
              <a:rPr kumimoji="0" lang="nl-B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numéro BCE commençant avec 1</a:t>
            </a:r>
            <a:b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lang="nl-BE" sz="1000" b="1" dirty="0">
              <a:solidFill>
                <a:prstClr val="black"/>
              </a:solidFill>
              <a:latin typeface="Tw Cen MT" panose="020B0602020104020603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B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est omis </a:t>
            </a:r>
            <a:br>
              <a:rPr lang="nl-BE" b="1" dirty="0">
                <a:solidFill>
                  <a:prstClr val="black"/>
                </a:solidFill>
                <a:latin typeface="Tw Cen MT" panose="020B0602020104020603"/>
              </a:rPr>
            </a:br>
            <a:endParaRPr lang="fr-BE" sz="10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b="1" dirty="0">
                <a:solidFill>
                  <a:prstClr val="black"/>
                </a:solidFill>
                <a:latin typeface="Tw Cen MT" panose="020B0602020104020603"/>
              </a:rPr>
              <a:t>Déclarant mensuel </a:t>
            </a:r>
            <a:endParaRPr lang="nl-BE" sz="20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+ 101 à 112 (année 2026, 2030) + check-digit (2 positions)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+ 201 à 212 (année 2023, 2027)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+ 301 à 312 (année 2024, 2028)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+ 401 à 412 (année 2025, 2029) + check-digit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101 à 112 se répète tous les 4 ans</a:t>
            </a:r>
            <a:endParaRPr lang="nl-BE" sz="2000" dirty="0"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b="1" dirty="0">
                <a:solidFill>
                  <a:prstClr val="black"/>
                </a:solidFill>
                <a:latin typeface="Tw Cen MT" panose="020B0602020104020603"/>
              </a:rPr>
              <a:t>Déclarant trimestriel </a:t>
            </a:r>
            <a:endParaRPr lang="nl-BE" sz="20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+ 131 à 134 (année 2026, 2030)  +check-digit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+ 231 à 234 (année 2023, 2027) 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+ 331 à 334 (année 2024, 2028)  + check-digit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fr-BE" sz="2000" dirty="0">
                <a:solidFill>
                  <a:prstClr val="black"/>
                </a:solidFill>
                <a:latin typeface="Tw Cen MT" panose="020B0602020104020603"/>
              </a:rPr>
              <a:t>Positions 1 à 7 du numéro d’entreprise + 431 à 434 ((année 2025, 2029) + check-digit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131 à 134 se répète tous les 4 ans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A1C767E-360A-4D43-BCB2-3DBD444B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C58E0-48BF-4CB7-B939-1B2CEFB9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46"/>
            <a:ext cx="12192000" cy="434705"/>
          </a:xfrm>
        </p:spPr>
        <p:txBody>
          <a:bodyPr>
            <a:noAutofit/>
          </a:bodyPr>
          <a:lstStyle/>
          <a:p>
            <a:pPr algn="ctr"/>
            <a:r>
              <a:rPr lang="nl-BE" sz="3200" dirty="0"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</a:rPr>
              <a:t>STRUCTURE NUMERO BCE communication structuree (PRP)</a:t>
            </a:r>
            <a:br>
              <a:rPr lang="nl-BE" sz="3200" b="1" dirty="0"/>
            </a:br>
            <a:br>
              <a:rPr kumimoji="0" lang="fr-FR" altLang="nl-B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nl-BE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E71008E-F582-4D93-8313-5E5FDAC4D267}"/>
              </a:ext>
            </a:extLst>
          </p:cNvPr>
          <p:cNvSpPr txBox="1"/>
          <p:nvPr/>
        </p:nvSpPr>
        <p:spPr>
          <a:xfrm>
            <a:off x="1647825" y="2343705"/>
            <a:ext cx="9191810" cy="3089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4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A1C767E-360A-4D43-BCB2-3DBD444B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C98EE9E-D84C-44BF-9A9F-0B6D61CD34D9}"/>
              </a:ext>
            </a:extLst>
          </p:cNvPr>
          <p:cNvSpPr txBox="1"/>
          <p:nvPr/>
        </p:nvSpPr>
        <p:spPr>
          <a:xfrm>
            <a:off x="1677489" y="740675"/>
            <a:ext cx="10387264" cy="6507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nl-BE" sz="2400" b="1" dirty="0">
                <a:solidFill>
                  <a:prstClr val="black"/>
                </a:solidFill>
                <a:latin typeface="Tw Cen MT" panose="020B0602020104020603"/>
              </a:rPr>
              <a:t>Exemple d’un numéro BCE </a:t>
            </a:r>
            <a:r>
              <a:rPr lang="nl-BE" sz="2400" b="1" dirty="0" err="1">
                <a:solidFill>
                  <a:prstClr val="black"/>
                </a:solidFill>
                <a:latin typeface="Tw Cen MT" panose="020B0602020104020603"/>
              </a:rPr>
              <a:t>qui</a:t>
            </a:r>
            <a:r>
              <a:rPr lang="nl-BE" sz="2400" b="1" dirty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nl-BE" sz="2400" b="1" dirty="0" err="1">
                <a:solidFill>
                  <a:prstClr val="black"/>
                </a:solidFill>
                <a:latin typeface="Tw Cen MT" panose="020B0602020104020603"/>
              </a:rPr>
              <a:t>commence</a:t>
            </a:r>
            <a:r>
              <a:rPr lang="nl-BE" sz="2400" b="1" dirty="0">
                <a:solidFill>
                  <a:prstClr val="black"/>
                </a:solidFill>
                <a:latin typeface="Tw Cen MT" panose="020B0602020104020603"/>
              </a:rPr>
              <a:t> avec ‘1’</a:t>
            </a:r>
          </a:p>
          <a:p>
            <a:pPr>
              <a:defRPr/>
            </a:pPr>
            <a:endParaRPr lang="nl-BE" sz="1600" b="1" dirty="0">
              <a:solidFill>
                <a:prstClr val="black"/>
              </a:solidFill>
              <a:latin typeface="Tw Cen MT" panose="020B0602020104020603"/>
            </a:endParaRPr>
          </a:p>
          <a:p>
            <a:r>
              <a:rPr lang="nl-BE" sz="2800" dirty="0">
                <a:latin typeface="Tw Cen MT" panose="020B0602020104020603"/>
              </a:rPr>
              <a:t>En 2023 création numéro BCE: 1313.246.376 déclarant </a:t>
            </a:r>
            <a:r>
              <a:rPr lang="nl-BE" sz="2800" dirty="0" err="1">
                <a:latin typeface="Tw Cen MT" panose="020B0602020104020603"/>
              </a:rPr>
              <a:t>mensuel</a:t>
            </a:r>
            <a:r>
              <a:rPr lang="nl-BE" sz="2800" dirty="0">
                <a:latin typeface="Tw Cen MT" panose="020B0602020104020603"/>
              </a:rPr>
              <a:t> période mai 2023</a:t>
            </a:r>
          </a:p>
          <a:p>
            <a:endParaRPr lang="nl-BE" sz="1000" dirty="0"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800" dirty="0">
                <a:latin typeface="Tw Cen MT" panose="020B0602020104020603"/>
              </a:rPr>
              <a:t>“1” est omis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800" dirty="0">
                <a:latin typeface="Tw Cen MT" panose="020B0602020104020603"/>
              </a:rPr>
              <a:t>Les 7 premier chiffres : 3132463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800" dirty="0">
                <a:latin typeface="Tw Cen MT" panose="020B0602020104020603"/>
              </a:rPr>
              <a:t>Année et période : 205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800" dirty="0">
                <a:latin typeface="Tw Cen MT" panose="020B0602020104020603"/>
              </a:rPr>
              <a:t>Check-digit : 10</a:t>
            </a:r>
          </a:p>
          <a:p>
            <a:endParaRPr lang="nl-BE" sz="1000" dirty="0">
              <a:latin typeface="Tw Cen MT" panose="020B0602020104020603"/>
            </a:endParaRPr>
          </a:p>
          <a:p>
            <a:r>
              <a:rPr lang="nl-BE" sz="2800" dirty="0">
                <a:latin typeface="Tw Cen MT" panose="020B0602020104020603"/>
              </a:rPr>
              <a:t>Communication structurée période mai 2023 : 313/2463/20510</a:t>
            </a:r>
          </a:p>
          <a:p>
            <a:r>
              <a:rPr lang="fr-BE" sz="2800" dirty="0">
                <a:latin typeface="Tw Cen MT" panose="020B0602020104020603"/>
              </a:rPr>
              <a:t>La déclaration et le paiement iront directement sur la référence </a:t>
            </a:r>
            <a:r>
              <a:rPr lang="nl-BE" sz="2800" dirty="0">
                <a:latin typeface="Tw Cen MT" panose="020B0602020104020603"/>
              </a:rPr>
              <a:t>1313.246.355 période mai 2023. </a:t>
            </a:r>
          </a:p>
          <a:p>
            <a:pPr>
              <a:defRPr/>
            </a:pP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defRPr/>
            </a:pPr>
            <a:endParaRPr lang="nl-BE" sz="2800" dirty="0">
              <a:solidFill>
                <a:srgbClr val="2683C6"/>
              </a:solidFill>
              <a:latin typeface="Tw Cen MT" panose="020B0602020104020603"/>
            </a:endParaRPr>
          </a:p>
          <a:p>
            <a:pPr>
              <a:defRPr/>
            </a:pPr>
            <a:endParaRPr lang="nl-BE" sz="2800" dirty="0">
              <a:solidFill>
                <a:srgbClr val="2683C6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314504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C58E0-48BF-4CB7-B939-1B2CEFB9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46"/>
            <a:ext cx="12192000" cy="434705"/>
          </a:xfrm>
        </p:spPr>
        <p:txBody>
          <a:bodyPr>
            <a:noAutofit/>
          </a:bodyPr>
          <a:lstStyle/>
          <a:p>
            <a:pPr algn="ctr"/>
            <a:r>
              <a:rPr lang="nl-BE" sz="3200" dirty="0"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</a:rPr>
              <a:t>STRUCTURE NUMERO BCE communication structuree (PRP)</a:t>
            </a:r>
            <a:br>
              <a:rPr lang="nl-BE" sz="3200" b="1" dirty="0"/>
            </a:br>
            <a:br>
              <a:rPr kumimoji="0" lang="fr-FR" altLang="nl-B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nl-BE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E71008E-F582-4D93-8313-5E5FDAC4D267}"/>
              </a:ext>
            </a:extLst>
          </p:cNvPr>
          <p:cNvSpPr txBox="1"/>
          <p:nvPr/>
        </p:nvSpPr>
        <p:spPr>
          <a:xfrm>
            <a:off x="1647825" y="2343705"/>
            <a:ext cx="9191810" cy="3089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4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A1C767E-360A-4D43-BCB2-3DBD444B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877D26A-A36E-4E4A-AA17-967A992B6BA9}"/>
              </a:ext>
            </a:extLst>
          </p:cNvPr>
          <p:cNvSpPr txBox="1"/>
          <p:nvPr/>
        </p:nvSpPr>
        <p:spPr>
          <a:xfrm>
            <a:off x="1784021" y="740675"/>
            <a:ext cx="10291715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400" dirty="0">
                <a:latin typeface="Tw Cen MT" panose="020B0602020104020603"/>
              </a:rPr>
              <a:t>Le programme Finprof ‘ calcul d’une communication structurée’ sera </a:t>
            </a:r>
            <a:r>
              <a:rPr lang="nl-BE" sz="2400" dirty="0" err="1">
                <a:latin typeface="Tw Cen MT" panose="020B0602020104020603"/>
              </a:rPr>
              <a:t>adapté</a:t>
            </a:r>
            <a:r>
              <a:rPr lang="nl-BE" sz="2400" dirty="0">
                <a:latin typeface="Tw Cen MT" panose="020B0602020104020603"/>
              </a:rPr>
              <a:t> mais la date n’est pas encore connue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000" dirty="0">
                <a:solidFill>
                  <a:prstClr val="black"/>
                </a:solidFill>
                <a:latin typeface="Tw Cen MT" panose="020B0602020104020603"/>
                <a:hlinkClick r:id="rId2"/>
              </a:rPr>
              <a:t>https://eservices.minfin.fgov.be/FINPROF-UTIL/ouvrirCommunication.do</a:t>
            </a: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defRPr/>
            </a:pPr>
            <a:endParaRPr lang="nl-BE" sz="2000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defRPr/>
            </a:pPr>
            <a:endParaRPr lang="nl-BE" sz="2800" dirty="0">
              <a:solidFill>
                <a:srgbClr val="2683C6"/>
              </a:solidFill>
              <a:latin typeface="Tw Cen MT" panose="020B0602020104020603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04D28E0-83CD-4BD7-9316-7C6523467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3705"/>
            <a:ext cx="12192000" cy="322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2291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 &amp; Recouvrement">
  <a:themeElements>
    <a:clrScheme name="finchart AGPR">
      <a:dk1>
        <a:srgbClr val="5A5B5E"/>
      </a:dk1>
      <a:lt1>
        <a:srgbClr val="FFFFFF"/>
      </a:lt1>
      <a:dk2>
        <a:srgbClr val="A7A7A7"/>
      </a:dk2>
      <a:lt2>
        <a:srgbClr val="FFFFFF"/>
      </a:lt2>
      <a:accent1>
        <a:srgbClr val="80BFE6"/>
      </a:accent1>
      <a:accent2>
        <a:srgbClr val="02C29F"/>
      </a:accent2>
      <a:accent3>
        <a:srgbClr val="E16E83"/>
      </a:accent3>
      <a:accent4>
        <a:srgbClr val="00A4C9"/>
      </a:accent4>
      <a:accent5>
        <a:srgbClr val="642A87"/>
      </a:accent5>
      <a:accent6>
        <a:srgbClr val="019177"/>
      </a:accent6>
      <a:hlink>
        <a:srgbClr val="1F88CF"/>
      </a:hlink>
      <a:folHlink>
        <a:srgbClr val="1F88CF"/>
      </a:folHlink>
    </a:clrScheme>
    <a:fontScheme name="FIN-CHARTE">
      <a:majorFont>
        <a:latin typeface="Titillium"/>
        <a:ea typeface=""/>
        <a:cs typeface=""/>
      </a:majorFont>
      <a:minorFont>
        <a:latin typeface="Titillium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RFIN.pptx" id="{2D829B5C-C77B-446D-8FD7-D32020AB8CFD}" vid="{356C1525-4AC3-4C4B-97B9-584473B168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Breedbeeld</PresentationFormat>
  <Paragraphs>74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Titillium</vt:lpstr>
      <vt:lpstr>Titillium Lt</vt:lpstr>
      <vt:lpstr>Tw Cen MT</vt:lpstr>
      <vt:lpstr>Wingdings</vt:lpstr>
      <vt:lpstr>Perception &amp; Recouvrement</vt:lpstr>
      <vt:lpstr>STRUCTURE NUMERO BCE communication structuree precompte professionnel (PRP)</vt:lpstr>
      <vt:lpstr>STRUCTURE NUMERO BCE communication structuree (PRP)  </vt:lpstr>
      <vt:lpstr>STRUCTURE NUMERO BCE communication structuree (PRP)  </vt:lpstr>
      <vt:lpstr>STRUCTURE NUMERO BCE communication structuree (PRP)  </vt:lpstr>
      <vt:lpstr>STRUCTURE NUMERO BCE communication structuree (PRP)  </vt:lpstr>
      <vt:lpstr>STRUCTURE NUMERO BCE communication structuree (PRP)  </vt:lpstr>
      <vt:lpstr>STRUCTURE NUMERO BCE communication structuree (PRP)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Mia R.K. Deketele (MINFIN)</dc:creator>
  <cp:lastModifiedBy>Mia R.K. Deketele (MINFIN)</cp:lastModifiedBy>
  <cp:revision>6</cp:revision>
  <dcterms:created xsi:type="dcterms:W3CDTF">2022-09-27T09:08:21Z</dcterms:created>
  <dcterms:modified xsi:type="dcterms:W3CDTF">2022-10-03T09:26:42Z</dcterms:modified>
</cp:coreProperties>
</file>